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9" r:id="rId4"/>
    <p:sldId id="260" r:id="rId5"/>
    <p:sldId id="264" r:id="rId6"/>
    <p:sldId id="261" r:id="rId7"/>
    <p:sldId id="265" r:id="rId8"/>
    <p:sldId id="262" r:id="rId9"/>
    <p:sldId id="263" r:id="rId10"/>
    <p:sldId id="266" r:id="rId11"/>
    <p:sldId id="267" r:id="rId12"/>
    <p:sldId id="268" r:id="rId13"/>
    <p:sldId id="270" r:id="rId14"/>
    <p:sldId id="269" r:id="rId15"/>
    <p:sldId id="272" r:id="rId16"/>
    <p:sldId id="271" r:id="rId17"/>
    <p:sldId id="274" r:id="rId18"/>
    <p:sldId id="275" r:id="rId19"/>
    <p:sldId id="287" r:id="rId20"/>
    <p:sldId id="286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8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28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928A6-2ED3-4D67-9A2B-41B8C74F8EB8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FFBCB-5CB8-44A0-9CB4-49B64D2202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538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Oligo</a:t>
            </a:r>
            <a:r>
              <a:rPr lang="nl-NL" dirty="0" smtClean="0"/>
              <a:t> betekend weinig.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FFBCB-5CB8-44A0-9CB4-49B64D22029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31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50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58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519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861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26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06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96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26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033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790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536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4E5F6-0D8D-5A40-B9CE-8BA6B459B929}" type="datetimeFigureOut">
              <a:rPr lang="nl-NL" smtClean="0"/>
              <a:t>24-10-16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F0B2-B80E-6C47-9783-47417BF0DF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089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 1 Basisvoedingsleer Voedingsstoffen 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Cursus van Hills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9621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aseline="30000" dirty="0" smtClean="0">
                <a:solidFill>
                  <a:srgbClr val="1A1718"/>
                </a:solidFill>
                <a:latin typeface="Helvetica"/>
              </a:rPr>
              <a:t>Functie van voedingsvezel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Bevorderen en reguleren normale darmfunctie</a:t>
            </a:r>
          </a:p>
          <a:p>
            <a:r>
              <a:rPr lang="nl-NL" dirty="0" smtClean="0"/>
              <a:t>Gezondheid van de dikke darm; bijvoorbeeld brandstof voor de cellen</a:t>
            </a:r>
            <a:endParaRPr lang="nl-NL" dirty="0"/>
          </a:p>
        </p:txBody>
      </p:sp>
      <p:pic>
        <p:nvPicPr>
          <p:cNvPr id="4" name="Afbeelding 3" descr="Schermafbeelding 2014-09-28 om 21.49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914" y="3746500"/>
            <a:ext cx="44704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3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09-28 om 22.03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532" y="193728"/>
            <a:ext cx="2465890" cy="25023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705645" y="301881"/>
            <a:ext cx="8229600" cy="1143000"/>
          </a:xfrm>
        </p:spPr>
        <p:txBody>
          <a:bodyPr/>
          <a:lstStyle/>
          <a:p>
            <a:r>
              <a:rPr lang="nl-NL" dirty="0" smtClean="0"/>
              <a:t>Vertering koolhydraten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Mechanisch: kauwen</a:t>
            </a:r>
          </a:p>
          <a:p>
            <a:r>
              <a:rPr lang="nl-NL" dirty="0" smtClean="0"/>
              <a:t>Enzymatisch: 	maag (zoutzuur pepsine), 						</a:t>
            </a:r>
            <a:r>
              <a:rPr lang="nl-NL" dirty="0" err="1" smtClean="0"/>
              <a:t>duda</a:t>
            </a:r>
            <a:r>
              <a:rPr lang="nl-NL" dirty="0" smtClean="0"/>
              <a:t>  (overgrote deel)</a:t>
            </a:r>
          </a:p>
          <a:p>
            <a:r>
              <a:rPr lang="nl-NL" dirty="0" smtClean="0"/>
              <a:t>Microbieel: in de </a:t>
            </a:r>
            <a:r>
              <a:rPr lang="nl-NL" dirty="0" err="1" smtClean="0"/>
              <a:t>dida</a:t>
            </a:r>
            <a:r>
              <a:rPr lang="nl-NL" dirty="0" smtClean="0"/>
              <a:t> -&gt; enzymen -&gt; fermentatie van vezel -&gt; extra energie</a:t>
            </a:r>
          </a:p>
          <a:p>
            <a:endParaRPr lang="nl-NL" dirty="0"/>
          </a:p>
        </p:txBody>
      </p:sp>
      <p:pic>
        <p:nvPicPr>
          <p:cNvPr id="5" name="Afbeelding 4" descr="Schermafbeelding 2014-09-28 om 22.03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56" y="4395366"/>
            <a:ext cx="3769876" cy="246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2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09-28 om 22.18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867" y="3730148"/>
            <a:ext cx="5177132" cy="31278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baseline="30000" dirty="0" smtClean="0">
                <a:solidFill>
                  <a:srgbClr val="1A1718"/>
                </a:solidFill>
                <a:latin typeface="Helvetica"/>
              </a:rPr>
              <a:t/>
            </a:r>
            <a:br>
              <a:rPr lang="nl-NL" baseline="30000" dirty="0" smtClean="0">
                <a:solidFill>
                  <a:srgbClr val="1A1718"/>
                </a:solidFill>
                <a:latin typeface="Helvetica"/>
              </a:rPr>
            </a:br>
            <a:r>
              <a:rPr lang="nl-NL" baseline="30000" dirty="0" smtClean="0">
                <a:solidFill>
                  <a:srgbClr val="1A1718"/>
                </a:solidFill>
                <a:latin typeface="Helvetica"/>
              </a:rPr>
              <a:t>Vertering van vezel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Voorbeeld van borstelzoomenzym is lactase</a:t>
            </a:r>
          </a:p>
          <a:p>
            <a:r>
              <a:rPr lang="nl-NL" dirty="0" smtClean="0"/>
              <a:t>Volwassen H/K hebben weinig lactase</a:t>
            </a:r>
          </a:p>
          <a:p>
            <a:r>
              <a:rPr lang="nl-NL" dirty="0" smtClean="0"/>
              <a:t>Microben produceren kortketen vetzuren = gas en levert energie</a:t>
            </a:r>
          </a:p>
          <a:p>
            <a:r>
              <a:rPr lang="nl-NL" dirty="0" smtClean="0"/>
              <a:t>Langzaam fermenteerbare voedingsvezels hebben voordelen bij </a:t>
            </a:r>
          </a:p>
          <a:p>
            <a:pPr lvl="1"/>
            <a:r>
              <a:rPr lang="nl-NL" dirty="0" smtClean="0"/>
              <a:t>Zwaarlijvigheid</a:t>
            </a:r>
            <a:endParaRPr lang="nl-NL" dirty="0"/>
          </a:p>
          <a:p>
            <a:pPr lvl="1"/>
            <a:r>
              <a:rPr lang="nl-NL" dirty="0" smtClean="0"/>
              <a:t>Diabetes Mellitus</a:t>
            </a:r>
          </a:p>
          <a:p>
            <a:pPr lvl="1"/>
            <a:r>
              <a:rPr lang="nl-NL" dirty="0" smtClean="0"/>
              <a:t>Maagdarmafwijkingen</a:t>
            </a:r>
          </a:p>
          <a:p>
            <a:pPr lvl="1"/>
            <a:r>
              <a:rPr lang="nl-NL" dirty="0" smtClean="0"/>
              <a:t>constipatie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63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09-28 om 22.19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8" y="0"/>
            <a:ext cx="5186450" cy="2878030"/>
          </a:xfrm>
          <a:prstGeom prst="rect">
            <a:avLst/>
          </a:prstGeom>
        </p:spPr>
      </p:pic>
      <p:pic>
        <p:nvPicPr>
          <p:cNvPr id="3" name="Afbeelding 2" descr="Schermafbeelding 2014-09-28 om 22.2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37" y="3562490"/>
            <a:ext cx="5129663" cy="329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9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Aanbevolen gehalten koolhydraten</a:t>
            </a:r>
            <a:endParaRPr lang="nl-NL" dirty="0"/>
          </a:p>
        </p:txBody>
      </p:sp>
      <p:pic>
        <p:nvPicPr>
          <p:cNvPr id="4" name="Tijdelijke aanduiding voor inhoud 3" descr="Schermafbeelding 2014-09-28 om 22.21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71" b="-6871"/>
          <a:stretch>
            <a:fillRect/>
          </a:stretch>
        </p:blipFill>
        <p:spPr/>
      </p:pic>
      <p:sp>
        <p:nvSpPr>
          <p:cNvPr id="5" name="Tekstvak 4"/>
          <p:cNvSpPr txBox="1"/>
          <p:nvPr/>
        </p:nvSpPr>
        <p:spPr>
          <a:xfrm>
            <a:off x="6820372" y="3240877"/>
            <a:ext cx="1500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30-60%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962671" y="5995209"/>
            <a:ext cx="2234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Niet meer dan 40%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113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09-28 om 22.2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10" y="389090"/>
            <a:ext cx="441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29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Schermafbeelding 2014-09-28 om 22.2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52" y="2793879"/>
            <a:ext cx="5687404" cy="350059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Ketens van 21 verschillende aminozuren</a:t>
            </a:r>
          </a:p>
          <a:p>
            <a:r>
              <a:rPr lang="nl-NL" dirty="0" smtClean="0"/>
              <a:t>Haar, huid, spier, hormoon, antilichaam</a:t>
            </a:r>
          </a:p>
          <a:p>
            <a:r>
              <a:rPr lang="nl-NL" dirty="0" smtClean="0"/>
              <a:t>100-1000 en meer </a:t>
            </a:r>
            <a:r>
              <a:rPr lang="nl-NL" dirty="0" err="1" smtClean="0"/>
              <a:t>az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245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09-28 om 22.3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486915"/>
            <a:ext cx="7029464" cy="2683977"/>
          </a:xfrm>
          <a:prstGeom prst="rect">
            <a:avLst/>
          </a:prstGeom>
        </p:spPr>
      </p:pic>
      <p:pic>
        <p:nvPicPr>
          <p:cNvPr id="3" name="Afbeelding 2" descr="Schermafbeelding 2014-09-28 om 22.33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95" y="3455122"/>
            <a:ext cx="4432300" cy="18034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977214" y="5929651"/>
            <a:ext cx="4171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Spierweefsel bevat veel eiwit, daarom veel eiwit in vleesmeel</a:t>
            </a:r>
            <a:endParaRPr lang="nl-NL" dirty="0"/>
          </a:p>
        </p:txBody>
      </p:sp>
      <p:pic>
        <p:nvPicPr>
          <p:cNvPr id="5" name="Afbeelding 4" descr="Schermafbeelding 2014-09-28 om 22.40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6" y="4437632"/>
            <a:ext cx="2733718" cy="242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4-09-28 om 22.37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2" y="67287"/>
            <a:ext cx="6948627" cy="2293341"/>
          </a:xfrm>
          <a:prstGeom prst="rect">
            <a:avLst/>
          </a:prstGeom>
        </p:spPr>
      </p:pic>
      <p:pic>
        <p:nvPicPr>
          <p:cNvPr id="3" name="Afbeelding 2" descr="Schermafbeelding 2014-09-28 om 22.37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2903"/>
            <a:ext cx="7628060" cy="2545097"/>
          </a:xfrm>
          <a:prstGeom prst="rect">
            <a:avLst/>
          </a:prstGeom>
        </p:spPr>
      </p:pic>
      <p:pic>
        <p:nvPicPr>
          <p:cNvPr id="4" name="Afbeelding 3" descr="Schermafbeelding 2014-09-28 om 22.28.0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68" y="1956595"/>
            <a:ext cx="4023979" cy="247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10-03 om 23.13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0"/>
            <a:ext cx="494394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93820" y="118135"/>
            <a:ext cx="2914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Functie van eiwit: bouwstenen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80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Leerresultaten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Basistermen</a:t>
            </a:r>
          </a:p>
          <a:p>
            <a:r>
              <a:rPr lang="nl-NL" dirty="0" smtClean="0"/>
              <a:t>Advies geven</a:t>
            </a:r>
          </a:p>
          <a:p>
            <a:r>
              <a:rPr lang="nl-NL" dirty="0" smtClean="0"/>
              <a:t>Voer vergelijken</a:t>
            </a:r>
          </a:p>
          <a:p>
            <a:r>
              <a:rPr lang="nl-NL" dirty="0" smtClean="0"/>
              <a:t>Aanbeveling dagelijkse energie behoefte</a:t>
            </a:r>
          </a:p>
          <a:p>
            <a:r>
              <a:rPr lang="nl-NL" dirty="0" smtClean="0"/>
              <a:t>Redenen waarom kat en hond verschillende soorten voer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772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afbeelding 2016-10-03 om 23.1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511300"/>
            <a:ext cx="3517900" cy="38354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589364" y="5670494"/>
            <a:ext cx="505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Functie van eiwit is dus niet alleen bouwsteen!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5855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Biologische waarde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Gaat vooral om essentiële aminozuren</a:t>
            </a:r>
          </a:p>
          <a:p>
            <a:r>
              <a:rPr lang="nl-NL" dirty="0" smtClean="0"/>
              <a:t>Dus het goede aminozuren profiel</a:t>
            </a:r>
          </a:p>
          <a:p>
            <a:r>
              <a:rPr lang="nl-NL" dirty="0" smtClean="0"/>
              <a:t>Past bij behoefte van het dier</a:t>
            </a:r>
          </a:p>
          <a:p>
            <a:r>
              <a:rPr lang="nl-NL" dirty="0" smtClean="0"/>
              <a:t>Hoge verteerbaarheid</a:t>
            </a:r>
          </a:p>
          <a:p>
            <a:r>
              <a:rPr lang="nl-NL" dirty="0" smtClean="0"/>
              <a:t>Hoge BW vaak duurder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176" y="4654779"/>
            <a:ext cx="5205673" cy="1904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2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17" y="274638"/>
            <a:ext cx="4781340" cy="645655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eiwitvertering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4127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414068"/>
            <a:ext cx="8547819" cy="5917721"/>
          </a:xfrm>
        </p:spPr>
      </p:pic>
    </p:spTree>
    <p:extLst>
      <p:ext uri="{BB962C8B-B14F-4D97-AF65-F5344CB8AC3E}">
        <p14:creationId xmlns:p14="http://schemas.microsoft.com/office/powerpoint/2010/main" val="3158806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Aanbevolen gehaltes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Hond: 22% op </a:t>
            </a:r>
            <a:r>
              <a:rPr lang="nl-NL" dirty="0" err="1" smtClean="0"/>
              <a:t>ds</a:t>
            </a:r>
            <a:r>
              <a:rPr lang="nl-NL" dirty="0" smtClean="0"/>
              <a:t> basis (groei)  18% volwassen</a:t>
            </a:r>
          </a:p>
          <a:p>
            <a:r>
              <a:rPr lang="nl-NL" dirty="0" smtClean="0"/>
              <a:t>Kat: 30% groei  en 26% volwassen</a:t>
            </a:r>
          </a:p>
          <a:p>
            <a:endParaRPr lang="nl-NL" dirty="0"/>
          </a:p>
          <a:p>
            <a:r>
              <a:rPr lang="nl-NL" dirty="0" smtClean="0"/>
              <a:t>(jonge) katten eerder problemen met te weinig “eiwit”</a:t>
            </a:r>
          </a:p>
          <a:p>
            <a:r>
              <a:rPr lang="nl-NL" dirty="0" smtClean="0"/>
              <a:t>(oudere) honden en katten eerder problemen met te veel eiwit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360" y="253218"/>
            <a:ext cx="5843280" cy="63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8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714" y="1442356"/>
            <a:ext cx="3810835" cy="528450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707366" y="759125"/>
            <a:ext cx="68148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TheSansSemiBold-Plain"/>
              </a:rPr>
              <a:t>Eiwittekort kan leiden tot:</a:t>
            </a:r>
          </a:p>
          <a:p>
            <a:r>
              <a:rPr lang="nl-NL" dirty="0">
                <a:latin typeface="TheSansLight-Plain"/>
              </a:rPr>
              <a:t>• slechte groei of gewichtsafname</a:t>
            </a:r>
          </a:p>
          <a:p>
            <a:r>
              <a:rPr lang="nl-NL" dirty="0">
                <a:latin typeface="TheSansLight-Plain"/>
              </a:rPr>
              <a:t>• anorexie (of eetlustverlies)</a:t>
            </a:r>
          </a:p>
          <a:p>
            <a:r>
              <a:rPr lang="nl-NL" dirty="0">
                <a:latin typeface="TheSansLight-Plain"/>
              </a:rPr>
              <a:t>• bloedarmoede</a:t>
            </a:r>
          </a:p>
          <a:p>
            <a:r>
              <a:rPr lang="nl-NL" dirty="0">
                <a:latin typeface="TheSansLight-Plain"/>
              </a:rPr>
              <a:t>• doffe vacht</a:t>
            </a:r>
          </a:p>
          <a:p>
            <a:r>
              <a:rPr lang="nl-NL" dirty="0">
                <a:latin typeface="TheSansLight-Plain"/>
              </a:rPr>
              <a:t>• verlies aan spierweefsel</a:t>
            </a:r>
          </a:p>
          <a:p>
            <a:r>
              <a:rPr lang="nl-NL" dirty="0">
                <a:latin typeface="TheSansLight-Plain"/>
              </a:rPr>
              <a:t>• toegenomen vatbaarheid voor ziekten</a:t>
            </a:r>
          </a:p>
          <a:p>
            <a:r>
              <a:rPr lang="nl-NL" dirty="0">
                <a:latin typeface="TheSansLight-Plain"/>
              </a:rPr>
              <a:t>• oedeem (vochtophoping in de lichaamsweefsels)</a:t>
            </a:r>
          </a:p>
          <a:p>
            <a:r>
              <a:rPr lang="nl-NL" dirty="0">
                <a:latin typeface="TheSansLight-Plain"/>
              </a:rPr>
              <a:t>• sterfte.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974" y="3559892"/>
            <a:ext cx="2329132" cy="322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3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3" y="274638"/>
            <a:ext cx="3968150" cy="624229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Vetten= lipiden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761781" y="2329132"/>
            <a:ext cx="3761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Essentiele vetzuren: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/>
              <a:t>Omega 3 en 6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9182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Functie van vetten: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Energie</a:t>
            </a:r>
          </a:p>
          <a:p>
            <a:r>
              <a:rPr lang="nl-NL" dirty="0" smtClean="0"/>
              <a:t>Absorptie vit ADEK</a:t>
            </a:r>
          </a:p>
          <a:p>
            <a:r>
              <a:rPr lang="nl-NL" dirty="0" smtClean="0"/>
              <a:t>Essentiele </a:t>
            </a:r>
            <a:r>
              <a:rPr lang="nl-NL" dirty="0" err="1" smtClean="0"/>
              <a:t>vz</a:t>
            </a:r>
            <a:r>
              <a:rPr lang="nl-NL" dirty="0" smtClean="0"/>
              <a:t> omega 3 en 6; alfalinoleenzuur en linoleenzuur. Kat ook nog arachidonzuur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44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9" y="224556"/>
            <a:ext cx="3415701" cy="654923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969479" y="4088920"/>
            <a:ext cx="2863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=&gt;</a:t>
            </a:r>
            <a:r>
              <a:rPr lang="nl-NL" dirty="0" smtClean="0"/>
              <a:t> </a:t>
            </a:r>
            <a:r>
              <a:rPr lang="nl-NL" dirty="0" smtClean="0"/>
              <a:t>omega 6 vetzuur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=&gt; </a:t>
            </a:r>
            <a:r>
              <a:rPr lang="nl-NL" dirty="0" smtClean="0"/>
              <a:t>omega 3 vetzuur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5363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Klinische </a:t>
            </a:r>
            <a:r>
              <a:rPr lang="nl-NL" dirty="0" smtClean="0"/>
              <a:t>kanttekening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Omega-3 </a:t>
            </a:r>
            <a:r>
              <a:rPr lang="nl-NL" dirty="0"/>
              <a:t>vetzuren hebben </a:t>
            </a:r>
            <a:r>
              <a:rPr lang="nl-NL" dirty="0" smtClean="0"/>
              <a:t>een ontstekingsremmend effect; extra als:</a:t>
            </a:r>
          </a:p>
          <a:p>
            <a:pPr marL="0" indent="0">
              <a:buNone/>
            </a:pPr>
            <a:r>
              <a:rPr lang="nl-NL" dirty="0" smtClean="0"/>
              <a:t>1</a:t>
            </a:r>
            <a:r>
              <a:rPr lang="nl-NL" dirty="0"/>
              <a:t>. voor en na operaties</a:t>
            </a:r>
          </a:p>
          <a:p>
            <a:pPr marL="0" indent="0">
              <a:buNone/>
            </a:pPr>
            <a:r>
              <a:rPr lang="nl-NL" dirty="0"/>
              <a:t>2. na trauma, brandwonden</a:t>
            </a:r>
            <a:r>
              <a:rPr lang="nl-NL" dirty="0" smtClean="0"/>
              <a:t>, verwondingen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3. bij sommige vormen van kanker</a:t>
            </a:r>
          </a:p>
          <a:p>
            <a:pPr marL="0" indent="0">
              <a:buNone/>
            </a:pPr>
            <a:r>
              <a:rPr lang="nl-NL" dirty="0"/>
              <a:t>4. als ondersteuning bij </a:t>
            </a:r>
            <a:r>
              <a:rPr lang="nl-NL" dirty="0" smtClean="0"/>
              <a:t>de behandeling </a:t>
            </a:r>
            <a:r>
              <a:rPr lang="nl-NL" dirty="0"/>
              <a:t>van ontstekingen:</a:t>
            </a:r>
          </a:p>
          <a:p>
            <a:pPr marL="800100" lvl="2" indent="0">
              <a:buNone/>
            </a:pPr>
            <a:r>
              <a:rPr lang="nl-NL" dirty="0"/>
              <a:t>• dermatitis (of huidontsteking)</a:t>
            </a:r>
          </a:p>
          <a:p>
            <a:pPr marL="800100" lvl="2" indent="0">
              <a:buNone/>
            </a:pPr>
            <a:r>
              <a:rPr lang="nl-NL" dirty="0"/>
              <a:t>• artritis (</a:t>
            </a:r>
            <a:r>
              <a:rPr lang="nl-NL" dirty="0" smtClean="0"/>
              <a:t>of gewrichtsontsteking</a:t>
            </a:r>
            <a:r>
              <a:rPr lang="nl-NL" dirty="0"/>
              <a:t>)</a:t>
            </a:r>
          </a:p>
          <a:p>
            <a:pPr marL="800100" lvl="2" indent="0">
              <a:buNone/>
            </a:pPr>
            <a:r>
              <a:rPr lang="nl-NL" dirty="0"/>
              <a:t>• </a:t>
            </a:r>
            <a:r>
              <a:rPr lang="nl-NL" dirty="0" err="1"/>
              <a:t>inflammatory</a:t>
            </a:r>
            <a:r>
              <a:rPr lang="nl-NL" dirty="0"/>
              <a:t> </a:t>
            </a:r>
            <a:r>
              <a:rPr lang="nl-NL" dirty="0" err="1"/>
              <a:t>bowel</a:t>
            </a:r>
            <a:r>
              <a:rPr lang="nl-NL" dirty="0"/>
              <a:t> </a:t>
            </a:r>
            <a:r>
              <a:rPr lang="nl-NL" dirty="0" err="1"/>
              <a:t>disease</a:t>
            </a:r>
            <a:endParaRPr lang="nl-NL" dirty="0"/>
          </a:p>
          <a:p>
            <a:pPr marL="800100" lvl="2" indent="0">
              <a:buNone/>
            </a:pPr>
            <a:r>
              <a:rPr lang="nl-NL" dirty="0"/>
              <a:t>• colitis (of </a:t>
            </a:r>
            <a:r>
              <a:rPr lang="nl-NL" dirty="0" smtClean="0"/>
              <a:t>dikke darmontsteking</a:t>
            </a:r>
            <a:r>
              <a:rPr lang="nl-NL" dirty="0"/>
              <a:t>)</a:t>
            </a:r>
          </a:p>
          <a:p>
            <a:pPr marL="800100" lvl="2" indent="0">
              <a:buNone/>
            </a:pPr>
            <a:r>
              <a:rPr lang="nl-NL" dirty="0"/>
              <a:t>• nierziekte</a:t>
            </a:r>
          </a:p>
          <a:p>
            <a:pPr marL="800100" lvl="2" indent="0">
              <a:buNone/>
            </a:pPr>
            <a:r>
              <a:rPr lang="nl-NL" dirty="0"/>
              <a:t>• enz.</a:t>
            </a:r>
          </a:p>
        </p:txBody>
      </p:sp>
    </p:spTree>
    <p:extLst>
      <p:ext uri="{BB962C8B-B14F-4D97-AF65-F5344CB8AC3E}">
        <p14:creationId xmlns:p14="http://schemas.microsoft.com/office/powerpoint/2010/main" val="4631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4-09-28 om 21.24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64" y="2733420"/>
            <a:ext cx="7610035" cy="41245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voedingsstoffen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Voedsel kan zowel voeding als vergif zijn. De hoeveelheid bepaalt of het gif of remedie is. (T.B. Von </a:t>
            </a:r>
            <a:r>
              <a:rPr lang="nl-NL" dirty="0" err="1" smtClean="0"/>
              <a:t>Hohenheim</a:t>
            </a:r>
            <a:r>
              <a:rPr lang="nl-NL" dirty="0" smtClean="0"/>
              <a:t>)</a:t>
            </a:r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0413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vertering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Maag: 		lipase</a:t>
            </a:r>
          </a:p>
          <a:p>
            <a:r>
              <a:rPr lang="nl-NL" dirty="0" err="1" smtClean="0"/>
              <a:t>Duda</a:t>
            </a:r>
            <a:r>
              <a:rPr lang="nl-NL" dirty="0" smtClean="0"/>
              <a:t>: 		pancreas: lipase 					</a:t>
            </a:r>
            <a:r>
              <a:rPr lang="nl-NL" dirty="0" smtClean="0"/>
              <a:t>	</a:t>
            </a:r>
            <a:r>
              <a:rPr lang="nl-NL" dirty="0" smtClean="0"/>
              <a:t>				Lever: Gal: detergentia</a:t>
            </a:r>
          </a:p>
          <a:p>
            <a:r>
              <a:rPr lang="nl-NL" dirty="0" smtClean="0"/>
              <a:t>Chylomicronen: deel celwand als transportverpakking</a:t>
            </a:r>
          </a:p>
          <a:p>
            <a:r>
              <a:rPr lang="nl-NL" dirty="0" smtClean="0"/>
              <a:t>L-</a:t>
            </a:r>
            <a:r>
              <a:rPr lang="nl-NL" dirty="0" err="1" smtClean="0"/>
              <a:t>carnitine</a:t>
            </a:r>
            <a:r>
              <a:rPr lang="nl-NL" dirty="0" smtClean="0"/>
              <a:t> wo </a:t>
            </a:r>
            <a:r>
              <a:rPr lang="nl-NL" dirty="0" err="1" smtClean="0"/>
              <a:t>vit-achtig</a:t>
            </a:r>
            <a:r>
              <a:rPr lang="nl-NL" dirty="0" smtClean="0"/>
              <a:t> </a:t>
            </a:r>
            <a:r>
              <a:rPr lang="nl-NL" dirty="0" err="1" smtClean="0"/>
              <a:t>az</a:t>
            </a:r>
            <a:r>
              <a:rPr lang="nl-NL" dirty="0" smtClean="0"/>
              <a:t>: helpt vetzuur naar mitochondrion waar de energie benut wordt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466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Gehalten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Afhankelijk van energie behoefte</a:t>
            </a:r>
          </a:p>
          <a:p>
            <a:r>
              <a:rPr lang="nl-NL" dirty="0" smtClean="0"/>
              <a:t>Vooral gehalten aan essentiële </a:t>
            </a:r>
            <a:r>
              <a:rPr lang="nl-NL" dirty="0" err="1" smtClean="0"/>
              <a:t>vz</a:t>
            </a:r>
            <a:r>
              <a:rPr lang="nl-NL" dirty="0" smtClean="0"/>
              <a:t> belangrijk: Tekort: </a:t>
            </a:r>
          </a:p>
          <a:p>
            <a:pPr marL="800100" lvl="2" indent="0">
              <a:buNone/>
            </a:pPr>
            <a:r>
              <a:rPr lang="nl-NL" dirty="0" smtClean="0"/>
              <a:t>• verstoorde wondgenezing</a:t>
            </a:r>
          </a:p>
          <a:p>
            <a:pPr marL="800100" lvl="2" indent="0">
              <a:buNone/>
            </a:pPr>
            <a:r>
              <a:rPr lang="nl-NL" dirty="0" smtClean="0"/>
              <a:t>• droge, doffe vacht</a:t>
            </a:r>
          </a:p>
          <a:p>
            <a:pPr marL="800100" lvl="2" indent="0">
              <a:buNone/>
            </a:pPr>
            <a:r>
              <a:rPr lang="nl-NL" dirty="0" smtClean="0"/>
              <a:t>• schilferige huid</a:t>
            </a:r>
          </a:p>
          <a:p>
            <a:pPr marL="800100" lvl="2" indent="0">
              <a:buNone/>
            </a:pPr>
            <a:r>
              <a:rPr lang="nl-NL" dirty="0" smtClean="0"/>
              <a:t>• aanleg voor pyodermie</a:t>
            </a:r>
          </a:p>
          <a:p>
            <a:pPr marL="800100" lvl="2" indent="0">
              <a:buNone/>
            </a:pPr>
            <a:r>
              <a:rPr lang="nl-NL" dirty="0" smtClean="0"/>
              <a:t>• kaalheid of alopecia</a:t>
            </a:r>
          </a:p>
          <a:p>
            <a:pPr marL="800100" lvl="2" indent="0">
              <a:buNone/>
            </a:pPr>
            <a:r>
              <a:rPr lang="nl-NL" dirty="0" smtClean="0"/>
              <a:t>• oedemen</a:t>
            </a:r>
          </a:p>
          <a:p>
            <a:pPr marL="800100" lvl="2" indent="0">
              <a:buNone/>
            </a:pPr>
            <a:r>
              <a:rPr lang="nl-NL" dirty="0" smtClean="0"/>
              <a:t>• vochtige dermatitis</a:t>
            </a:r>
          </a:p>
          <a:p>
            <a:pPr marL="800100" lvl="2" indent="0">
              <a:buNone/>
            </a:pPr>
            <a:r>
              <a:rPr lang="nl-NL" dirty="0" smtClean="0"/>
              <a:t>• verminderde vruchtbaarheid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886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</a:t>
            </a:r>
            <a:endParaRPr lang="nl-NL" dirty="0"/>
          </a:p>
        </p:txBody>
      </p:sp>
      <p:pic>
        <p:nvPicPr>
          <p:cNvPr id="4" name="Tijdelijke aanduiding voor inhoud 3" descr="Schermafbeelding 2014-09-28 om 21.34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974" b="-239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4636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5886" y="207351"/>
            <a:ext cx="8229600" cy="1143000"/>
          </a:xfrm>
        </p:spPr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pic>
        <p:nvPicPr>
          <p:cNvPr id="4" name="Tijdelijke aanduiding voor inhoud 3" descr="Schermafbeelding 2014-09-28 om 21.35.5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8" b="-1058"/>
          <a:stretch>
            <a:fillRect/>
          </a:stretch>
        </p:blipFill>
        <p:spPr>
          <a:xfrm>
            <a:off x="77832" y="2388969"/>
            <a:ext cx="8229600" cy="4525963"/>
          </a:xfrm>
        </p:spPr>
      </p:pic>
      <p:pic>
        <p:nvPicPr>
          <p:cNvPr id="5" name="Afbeelding 4" descr="Schermafbeelding 2014-09-28 om 21.37.2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768" y="422574"/>
            <a:ext cx="1887666" cy="277598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875813" y="3013888"/>
            <a:ext cx="119940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smtClean="0"/>
              <a:t>=Weinig)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085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pic>
        <p:nvPicPr>
          <p:cNvPr id="4" name="Tijdelijke aanduiding voor inhoud 3" descr="Schermafbeelding 2014-09-28 om 21.40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42" r="-41042"/>
          <a:stretch>
            <a:fillRect/>
          </a:stretch>
        </p:blipFill>
        <p:spPr>
          <a:xfrm>
            <a:off x="457199" y="1600200"/>
            <a:ext cx="9341009" cy="5137195"/>
          </a:xfrm>
        </p:spPr>
      </p:pic>
    </p:spTree>
    <p:extLst>
      <p:ext uri="{BB962C8B-B14F-4D97-AF65-F5344CB8AC3E}">
        <p14:creationId xmlns:p14="http://schemas.microsoft.com/office/powerpoint/2010/main" val="97497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Functie van enkelvoudige koolhydraten en zetmeel 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a</a:t>
            </a:r>
            <a:r>
              <a:rPr lang="nl-NL" dirty="0" smtClean="0"/>
              <a:t>ls </a:t>
            </a:r>
            <a:r>
              <a:rPr lang="nl-NL" dirty="0"/>
              <a:t>bron voor glucose. </a:t>
            </a:r>
            <a:endParaRPr lang="nl-NL" dirty="0" smtClean="0"/>
          </a:p>
          <a:p>
            <a:r>
              <a:rPr lang="nl-NL" dirty="0" smtClean="0"/>
              <a:t>zorgen </a:t>
            </a:r>
            <a:r>
              <a:rPr lang="nl-NL" dirty="0"/>
              <a:t>voor energie </a:t>
            </a:r>
          </a:p>
          <a:p>
            <a:r>
              <a:rPr lang="nl-NL" dirty="0"/>
              <a:t>produceren warmte als ze worden gemetaboliseerd voor energie </a:t>
            </a:r>
          </a:p>
          <a:p>
            <a:r>
              <a:rPr lang="nl-NL" dirty="0"/>
              <a:t>kunnen worden gebruikt als bouwstenen voor andere voedingsstoffen (bijvoorbeeld bepaalde aminozuren, lactose (de suiker in melk) en vitamine C) </a:t>
            </a:r>
          </a:p>
          <a:p>
            <a:r>
              <a:rPr lang="nl-NL" dirty="0"/>
              <a:t>zorgen voor opslag van energie in de vorm van glycogeen of vet.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23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pic>
        <p:nvPicPr>
          <p:cNvPr id="4" name="Tijdelijke aanduiding voor inhoud 3" descr="Schermafbeelding 2014-09-28 om 21.45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71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575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koolhydraten</a:t>
            </a:r>
            <a:endParaRPr lang="nl-NL" dirty="0"/>
          </a:p>
        </p:txBody>
      </p:sp>
      <p:pic>
        <p:nvPicPr>
          <p:cNvPr id="4" name="Tijdelijke aanduiding voor inhoud 3" descr="Schermafbeelding 2014-09-28 om 21.46.1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171" b="-351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007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511</Words>
  <Application>Microsoft Macintosh PowerPoint</Application>
  <PresentationFormat>Diavoorstelling (4:3)</PresentationFormat>
  <Paragraphs>114</Paragraphs>
  <Slides>31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2" baseType="lpstr">
      <vt:lpstr>Office-thema</vt:lpstr>
      <vt:lpstr> 1 Basisvoedingsleer Voedingsstoffen </vt:lpstr>
      <vt:lpstr>Leerresultaten </vt:lpstr>
      <vt:lpstr>voedingsstoffen</vt:lpstr>
      <vt:lpstr>Water</vt:lpstr>
      <vt:lpstr>koolhydraten</vt:lpstr>
      <vt:lpstr>koolhydraten</vt:lpstr>
      <vt:lpstr>Functie van enkelvoudige koolhydraten en zetmeel  </vt:lpstr>
      <vt:lpstr>koolhydraten</vt:lpstr>
      <vt:lpstr>koolhydraten</vt:lpstr>
      <vt:lpstr>Functie van voedingsvezel</vt:lpstr>
      <vt:lpstr>Vertering koolhydraten</vt:lpstr>
      <vt:lpstr> Vertering van vezel</vt:lpstr>
      <vt:lpstr>PowerPoint-presentatie</vt:lpstr>
      <vt:lpstr>Aanbevolen gehalten koolhydraten</vt:lpstr>
      <vt:lpstr>PowerPoint-presentatie</vt:lpstr>
      <vt:lpstr>Eiwitten </vt:lpstr>
      <vt:lpstr>PowerPoint-presentatie</vt:lpstr>
      <vt:lpstr>PowerPoint-presentatie</vt:lpstr>
      <vt:lpstr>PowerPoint-presentatie</vt:lpstr>
      <vt:lpstr>PowerPoint-presentatie</vt:lpstr>
      <vt:lpstr>Biologische waarde</vt:lpstr>
      <vt:lpstr>eiwitvertering</vt:lpstr>
      <vt:lpstr>PowerPoint-presentatie</vt:lpstr>
      <vt:lpstr>Aanbevolen gehaltes</vt:lpstr>
      <vt:lpstr>PowerPoint-presentatie</vt:lpstr>
      <vt:lpstr>Vetten= lipiden</vt:lpstr>
      <vt:lpstr>Functie van vetten:</vt:lpstr>
      <vt:lpstr>PowerPoint-presentatie</vt:lpstr>
      <vt:lpstr>Klinische kanttekening</vt:lpstr>
      <vt:lpstr>vertering</vt:lpstr>
      <vt:lpstr>Gehalten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 Basisvoedingsleer Voedingsstoffen </dc:title>
  <dc:creator>Huub Hessel</dc:creator>
  <cp:lastModifiedBy>Huub Hessel</cp:lastModifiedBy>
  <cp:revision>23</cp:revision>
  <dcterms:created xsi:type="dcterms:W3CDTF">2014-09-28T19:18:09Z</dcterms:created>
  <dcterms:modified xsi:type="dcterms:W3CDTF">2016-10-24T19:12:54Z</dcterms:modified>
</cp:coreProperties>
</file>